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Livvic" pitchFamily="2" charset="77"/>
      <p:regular r:id="rId20"/>
      <p:bold r:id="rId21"/>
      <p:italic r:id="rId22"/>
      <p:boldItalic r:id="rId23"/>
    </p:embeddedFont>
    <p:embeddedFont>
      <p:font typeface="Livvic Bold" pitchFamily="2" charset="77"/>
      <p:regular r:id="rId24"/>
      <p:bold r:id="rId25"/>
    </p:embeddedFont>
    <p:embeddedFont>
      <p:font typeface="Neue Einstellung Bold" pitchFamily="2" charset="7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596" autoAdjust="0"/>
  </p:normalViewPr>
  <p:slideViewPr>
    <p:cSldViewPr>
      <p:cViewPr varScale="1">
        <p:scale>
          <a:sx n="64" d="100"/>
          <a:sy n="64" d="100"/>
        </p:scale>
        <p:origin x="208" y="1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15449" y="1389569"/>
            <a:ext cx="9443851" cy="7507862"/>
          </a:xfrm>
          <a:custGeom>
            <a:avLst/>
            <a:gdLst/>
            <a:ahLst/>
            <a:cxnLst/>
            <a:rect l="l" t="t" r="r" b="b"/>
            <a:pathLst>
              <a:path w="9443851" h="7507862">
                <a:moveTo>
                  <a:pt x="0" y="0"/>
                </a:moveTo>
                <a:lnTo>
                  <a:pt x="9443851" y="0"/>
                </a:lnTo>
                <a:lnTo>
                  <a:pt x="9443851" y="7507862"/>
                </a:lnTo>
                <a:lnTo>
                  <a:pt x="0" y="750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11724" y="1272114"/>
            <a:ext cx="7632276" cy="4783910"/>
            <a:chOff x="0" y="0"/>
            <a:chExt cx="10176368" cy="637854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176368" cy="506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59"/>
                </a:lnSpc>
                <a:spcBef>
                  <a:spcPct val="0"/>
                </a:spcBef>
              </a:pPr>
              <a:r>
                <a:rPr lang="en-US" sz="8299" b="1" dirty="0">
                  <a:solidFill>
                    <a:srgbClr val="0C090A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Mental Health in the Workplace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498012"/>
              <a:ext cx="8402816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C090A"/>
                  </a:solidFill>
                  <a:latin typeface="Livvic"/>
                  <a:ea typeface="Livvic"/>
                  <a:cs typeface="Livvic"/>
                  <a:sym typeface="Livvic"/>
                </a:rPr>
                <a:t>Project 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11724" y="6747320"/>
            <a:ext cx="5437962" cy="215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Karlee Crose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Jeffrey Gary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Zachary Horn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Ibraam Masoud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7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65649">
            <a:off x="12501644" y="7163679"/>
            <a:ext cx="8849480" cy="5519863"/>
          </a:xfrm>
          <a:custGeom>
            <a:avLst/>
            <a:gdLst/>
            <a:ahLst/>
            <a:cxnLst/>
            <a:rect l="l" t="t" r="r" b="b"/>
            <a:pathLst>
              <a:path w="8849480" h="5519863">
                <a:moveTo>
                  <a:pt x="0" y="0"/>
                </a:moveTo>
                <a:lnTo>
                  <a:pt x="8849480" y="0"/>
                </a:lnTo>
                <a:lnTo>
                  <a:pt x="8849480" y="5519863"/>
                </a:lnTo>
                <a:lnTo>
                  <a:pt x="0" y="5519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50312">
            <a:off x="-3238330" y="-1300638"/>
            <a:ext cx="7468819" cy="4658676"/>
          </a:xfrm>
          <a:custGeom>
            <a:avLst/>
            <a:gdLst/>
            <a:ahLst/>
            <a:cxnLst/>
            <a:rect l="l" t="t" r="r" b="b"/>
            <a:pathLst>
              <a:path w="7468819" h="4658676">
                <a:moveTo>
                  <a:pt x="0" y="0"/>
                </a:moveTo>
                <a:lnTo>
                  <a:pt x="7468819" y="0"/>
                </a:lnTo>
                <a:lnTo>
                  <a:pt x="7468819" y="4658676"/>
                </a:lnTo>
                <a:lnTo>
                  <a:pt x="0" y="465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23839" y="426626"/>
            <a:ext cx="15935461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Geographical Impact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74367" y="2293526"/>
            <a:ext cx="8530416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Results by State</a:t>
            </a:r>
          </a:p>
        </p:txBody>
      </p:sp>
      <p:sp>
        <p:nvSpPr>
          <p:cNvPr id="6" name="Freeform 6"/>
          <p:cNvSpPr/>
          <p:nvPr/>
        </p:nvSpPr>
        <p:spPr>
          <a:xfrm>
            <a:off x="496079" y="3167714"/>
            <a:ext cx="17334351" cy="4983626"/>
          </a:xfrm>
          <a:custGeom>
            <a:avLst/>
            <a:gdLst/>
            <a:ahLst/>
            <a:cxnLst/>
            <a:rect l="l" t="t" r="r" b="b"/>
            <a:pathLst>
              <a:path w="17334351" h="4983626">
                <a:moveTo>
                  <a:pt x="0" y="0"/>
                </a:moveTo>
                <a:lnTo>
                  <a:pt x="17334351" y="0"/>
                </a:lnTo>
                <a:lnTo>
                  <a:pt x="17334351" y="4983626"/>
                </a:lnTo>
                <a:lnTo>
                  <a:pt x="0" y="4983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00591" y="8675215"/>
            <a:ext cx="9686818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Highest Rate of Treatment Seeking Employers:</a:t>
            </a:r>
          </a:p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California, Washington, New York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7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7583" y="2767007"/>
            <a:ext cx="11032835" cy="7047223"/>
          </a:xfrm>
          <a:custGeom>
            <a:avLst/>
            <a:gdLst/>
            <a:ahLst/>
            <a:cxnLst/>
            <a:rect l="l" t="t" r="r" b="b"/>
            <a:pathLst>
              <a:path w="11032835" h="7047223">
                <a:moveTo>
                  <a:pt x="0" y="0"/>
                </a:moveTo>
                <a:lnTo>
                  <a:pt x="11032834" y="0"/>
                </a:lnTo>
                <a:lnTo>
                  <a:pt x="11032834" y="7047223"/>
                </a:lnTo>
                <a:lnTo>
                  <a:pt x="0" y="7047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999487">
            <a:off x="13505314" y="-800224"/>
            <a:ext cx="8849480" cy="5519863"/>
          </a:xfrm>
          <a:custGeom>
            <a:avLst/>
            <a:gdLst/>
            <a:ahLst/>
            <a:cxnLst/>
            <a:rect l="l" t="t" r="r" b="b"/>
            <a:pathLst>
              <a:path w="8849480" h="5519863">
                <a:moveTo>
                  <a:pt x="0" y="0"/>
                </a:moveTo>
                <a:lnTo>
                  <a:pt x="8849480" y="0"/>
                </a:lnTo>
                <a:lnTo>
                  <a:pt x="8849480" y="5519863"/>
                </a:lnTo>
                <a:lnTo>
                  <a:pt x="0" y="5519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339094">
            <a:off x="-3412881" y="7215394"/>
            <a:ext cx="7468819" cy="4658676"/>
          </a:xfrm>
          <a:custGeom>
            <a:avLst/>
            <a:gdLst/>
            <a:ahLst/>
            <a:cxnLst/>
            <a:rect l="l" t="t" r="r" b="b"/>
            <a:pathLst>
              <a:path w="7468819" h="4658676">
                <a:moveTo>
                  <a:pt x="0" y="0"/>
                </a:moveTo>
                <a:lnTo>
                  <a:pt x="7468818" y="0"/>
                </a:lnTo>
                <a:lnTo>
                  <a:pt x="7468818" y="4658676"/>
                </a:lnTo>
                <a:lnTo>
                  <a:pt x="0" y="465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76270" y="287190"/>
            <a:ext cx="15935461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Perceived Difficulty of </a:t>
            </a:r>
          </a:p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900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Sick Leave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7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38932">
            <a:off x="-1791222" y="6293195"/>
            <a:ext cx="6863383" cy="4941636"/>
          </a:xfrm>
          <a:custGeom>
            <a:avLst/>
            <a:gdLst/>
            <a:ahLst/>
            <a:cxnLst/>
            <a:rect l="l" t="t" r="r" b="b"/>
            <a:pathLst>
              <a:path w="6863383" h="4941636">
                <a:moveTo>
                  <a:pt x="0" y="0"/>
                </a:moveTo>
                <a:lnTo>
                  <a:pt x="6863383" y="0"/>
                </a:lnTo>
                <a:lnTo>
                  <a:pt x="6863383" y="4941636"/>
                </a:lnTo>
                <a:lnTo>
                  <a:pt x="0" y="494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264621">
            <a:off x="13502352" y="-852899"/>
            <a:ext cx="6863383" cy="4941636"/>
          </a:xfrm>
          <a:custGeom>
            <a:avLst/>
            <a:gdLst/>
            <a:ahLst/>
            <a:cxnLst/>
            <a:rect l="l" t="t" r="r" b="b"/>
            <a:pathLst>
              <a:path w="6863383" h="4941636">
                <a:moveTo>
                  <a:pt x="0" y="0"/>
                </a:moveTo>
                <a:lnTo>
                  <a:pt x="6863384" y="0"/>
                </a:lnTo>
                <a:lnTo>
                  <a:pt x="6863384" y="4941636"/>
                </a:lnTo>
                <a:lnTo>
                  <a:pt x="0" y="494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147304" y="3560329"/>
            <a:ext cx="8579889" cy="5335811"/>
            <a:chOff x="0" y="0"/>
            <a:chExt cx="2259724" cy="14053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9724" cy="1405316"/>
            </a:xfrm>
            <a:custGeom>
              <a:avLst/>
              <a:gdLst/>
              <a:ahLst/>
              <a:cxnLst/>
              <a:rect l="l" t="t" r="r" b="b"/>
              <a:pathLst>
                <a:path w="2259724" h="1405316">
                  <a:moveTo>
                    <a:pt x="0" y="0"/>
                  </a:moveTo>
                  <a:lnTo>
                    <a:pt x="2259724" y="0"/>
                  </a:lnTo>
                  <a:lnTo>
                    <a:pt x="2259724" y="1405316"/>
                  </a:lnTo>
                  <a:lnTo>
                    <a:pt x="0" y="1405316"/>
                  </a:lnTo>
                  <a:close/>
                </a:path>
              </a:pathLst>
            </a:custGeom>
            <a:solidFill>
              <a:srgbClr val="6FAB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59724" cy="145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147304" y="3560329"/>
            <a:ext cx="8579889" cy="5335811"/>
          </a:xfrm>
          <a:custGeom>
            <a:avLst/>
            <a:gdLst/>
            <a:ahLst/>
            <a:cxnLst/>
            <a:rect l="l" t="t" r="r" b="b"/>
            <a:pathLst>
              <a:path w="8579889" h="5335811">
                <a:moveTo>
                  <a:pt x="0" y="0"/>
                </a:moveTo>
                <a:lnTo>
                  <a:pt x="8579889" y="0"/>
                </a:lnTo>
                <a:lnTo>
                  <a:pt x="8579889" y="5335811"/>
                </a:lnTo>
                <a:lnTo>
                  <a:pt x="0" y="5335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0" r="-21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10031" y="574177"/>
            <a:ext cx="7967730" cy="442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Perceived Risk of </a:t>
            </a: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Negative Feedback per Industry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3865" y="5919134"/>
            <a:ext cx="4496233" cy="284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06"/>
              </a:lnSpc>
              <a:spcBef>
                <a:spcPct val="0"/>
              </a:spcBef>
            </a:pPr>
            <a:r>
              <a:rPr lang="en-US" sz="2718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A disproportionate number of tech company employees feel that they would receive negative feedback regarding a mental health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7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66933">
            <a:off x="13922130" y="6667728"/>
            <a:ext cx="6863383" cy="4941636"/>
          </a:xfrm>
          <a:custGeom>
            <a:avLst/>
            <a:gdLst/>
            <a:ahLst/>
            <a:cxnLst/>
            <a:rect l="l" t="t" r="r" b="b"/>
            <a:pathLst>
              <a:path w="6863383" h="4941636">
                <a:moveTo>
                  <a:pt x="0" y="0"/>
                </a:moveTo>
                <a:lnTo>
                  <a:pt x="6863384" y="0"/>
                </a:lnTo>
                <a:lnTo>
                  <a:pt x="6863384" y="4941636"/>
                </a:lnTo>
                <a:lnTo>
                  <a:pt x="0" y="494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300812">
            <a:off x="-1727957" y="-1596136"/>
            <a:ext cx="6863383" cy="4941636"/>
          </a:xfrm>
          <a:custGeom>
            <a:avLst/>
            <a:gdLst/>
            <a:ahLst/>
            <a:cxnLst/>
            <a:rect l="l" t="t" r="r" b="b"/>
            <a:pathLst>
              <a:path w="6863383" h="4941636">
                <a:moveTo>
                  <a:pt x="0" y="0"/>
                </a:moveTo>
                <a:lnTo>
                  <a:pt x="6863384" y="0"/>
                </a:lnTo>
                <a:lnTo>
                  <a:pt x="6863384" y="4941636"/>
                </a:lnTo>
                <a:lnTo>
                  <a:pt x="0" y="494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93905" y="3242825"/>
            <a:ext cx="9194678" cy="4562859"/>
            <a:chOff x="0" y="0"/>
            <a:chExt cx="2421644" cy="12017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21644" cy="1201741"/>
            </a:xfrm>
            <a:custGeom>
              <a:avLst/>
              <a:gdLst/>
              <a:ahLst/>
              <a:cxnLst/>
              <a:rect l="l" t="t" r="r" b="b"/>
              <a:pathLst>
                <a:path w="2421644" h="1201741">
                  <a:moveTo>
                    <a:pt x="0" y="0"/>
                  </a:moveTo>
                  <a:lnTo>
                    <a:pt x="2421644" y="0"/>
                  </a:lnTo>
                  <a:lnTo>
                    <a:pt x="2421644" y="1201741"/>
                  </a:lnTo>
                  <a:lnTo>
                    <a:pt x="0" y="1201741"/>
                  </a:lnTo>
                  <a:close/>
                </a:path>
              </a:pathLst>
            </a:custGeom>
            <a:solidFill>
              <a:srgbClr val="6FAB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421644" cy="1249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93905" y="3242825"/>
            <a:ext cx="9194678" cy="4562859"/>
          </a:xfrm>
          <a:custGeom>
            <a:avLst/>
            <a:gdLst/>
            <a:ahLst/>
            <a:cxnLst/>
            <a:rect l="l" t="t" r="r" b="b"/>
            <a:pathLst>
              <a:path w="9194678" h="4562859">
                <a:moveTo>
                  <a:pt x="0" y="0"/>
                </a:moveTo>
                <a:lnTo>
                  <a:pt x="9194678" y="0"/>
                </a:lnTo>
                <a:lnTo>
                  <a:pt x="9194678" y="4562859"/>
                </a:lnTo>
                <a:lnTo>
                  <a:pt x="0" y="456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606998" y="1019175"/>
            <a:ext cx="6471135" cy="429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Perceived Risk of </a:t>
            </a:r>
          </a:p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Negative Feedback per Access to Wellness Program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4449" y="5789255"/>
            <a:ext cx="4496233" cy="320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718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The access to wellness programs does not reduce perceived risk.</a:t>
            </a:r>
          </a:p>
          <a:p>
            <a:pPr algn="ctr">
              <a:lnSpc>
                <a:spcPts val="3180"/>
              </a:lnSpc>
            </a:pPr>
            <a:endParaRPr lang="en-US" sz="2718" b="1">
              <a:solidFill>
                <a:srgbClr val="0C090A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marL="0" lvl="0" indent="0" algn="ctr">
              <a:lnSpc>
                <a:spcPts val="3180"/>
              </a:lnSpc>
            </a:pPr>
            <a:r>
              <a:rPr lang="en-US" sz="2718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Employees seem to still be uncertain about the effectiveness of these programs.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09226" y="1667663"/>
            <a:ext cx="6376135" cy="7590637"/>
          </a:xfrm>
          <a:custGeom>
            <a:avLst/>
            <a:gdLst/>
            <a:ahLst/>
            <a:cxnLst/>
            <a:rect l="l" t="t" r="r" b="b"/>
            <a:pathLst>
              <a:path w="6376135" h="7590637">
                <a:moveTo>
                  <a:pt x="0" y="0"/>
                </a:moveTo>
                <a:lnTo>
                  <a:pt x="6376136" y="0"/>
                </a:lnTo>
                <a:lnTo>
                  <a:pt x="6376136" y="7590637"/>
                </a:lnTo>
                <a:lnTo>
                  <a:pt x="0" y="7590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66910" y="3283563"/>
            <a:ext cx="7983222" cy="5974737"/>
          </a:xfrm>
          <a:custGeom>
            <a:avLst/>
            <a:gdLst/>
            <a:ahLst/>
            <a:cxnLst/>
            <a:rect l="l" t="t" r="r" b="b"/>
            <a:pathLst>
              <a:path w="7983222" h="5974737">
                <a:moveTo>
                  <a:pt x="0" y="0"/>
                </a:moveTo>
                <a:lnTo>
                  <a:pt x="7983222" y="0"/>
                </a:lnTo>
                <a:lnTo>
                  <a:pt x="7983222" y="5974737"/>
                </a:lnTo>
                <a:lnTo>
                  <a:pt x="0" y="5974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38903" y="553238"/>
            <a:ext cx="11788357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Impact of Remote Work on Treatment Rate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06527" y="4675078"/>
            <a:ext cx="4496233" cy="320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946" lvl="1" indent="-293473" algn="ctr">
              <a:lnSpc>
                <a:spcPts val="3180"/>
              </a:lnSpc>
              <a:buFont typeface="Arial"/>
              <a:buChar char="•"/>
            </a:pPr>
            <a:r>
              <a:rPr lang="en-US" sz="2718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The access to wellness programs does not reduce perceived risk.</a:t>
            </a:r>
          </a:p>
          <a:p>
            <a:pPr algn="ctr">
              <a:lnSpc>
                <a:spcPts val="3180"/>
              </a:lnSpc>
            </a:pPr>
            <a:endParaRPr lang="en-US" sz="2718" b="1">
              <a:solidFill>
                <a:srgbClr val="0C090A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marL="586946" lvl="1" indent="-293473" algn="ctr">
              <a:lnSpc>
                <a:spcPts val="3180"/>
              </a:lnSpc>
              <a:buFont typeface="Arial"/>
              <a:buChar char="•"/>
            </a:pPr>
            <a:r>
              <a:rPr lang="en-US" sz="2718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Employees seem to still be uncertain about the effectiveness of these programs.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787" y="2465604"/>
            <a:ext cx="10080435" cy="7425838"/>
          </a:xfrm>
          <a:custGeom>
            <a:avLst/>
            <a:gdLst/>
            <a:ahLst/>
            <a:cxnLst/>
            <a:rect l="l" t="t" r="r" b="b"/>
            <a:pathLst>
              <a:path w="10080435" h="7425838">
                <a:moveTo>
                  <a:pt x="0" y="0"/>
                </a:moveTo>
                <a:lnTo>
                  <a:pt x="10080435" y="0"/>
                </a:lnTo>
                <a:lnTo>
                  <a:pt x="10080435" y="7425838"/>
                </a:lnTo>
                <a:lnTo>
                  <a:pt x="0" y="7425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12286" y="201733"/>
            <a:ext cx="10463427" cy="196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69"/>
              </a:lnSpc>
              <a:spcBef>
                <a:spcPct val="0"/>
              </a:spcBef>
            </a:pPr>
            <a:r>
              <a:rPr lang="en-US" sz="6391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Impact of Company Size on Work Interference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82954" y="4028661"/>
            <a:ext cx="4496233" cy="320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2718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The access to wellness programs does not reduce perceived risk.</a:t>
            </a:r>
          </a:p>
          <a:p>
            <a:pPr algn="ctr">
              <a:lnSpc>
                <a:spcPts val="3180"/>
              </a:lnSpc>
            </a:pPr>
            <a:endParaRPr lang="en-US" sz="2718" b="1">
              <a:solidFill>
                <a:srgbClr val="0C090A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marL="0" lvl="0" indent="0" algn="ctr">
              <a:lnSpc>
                <a:spcPts val="3180"/>
              </a:lnSpc>
            </a:pPr>
            <a:r>
              <a:rPr lang="en-US" sz="2718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Employees seem to still be uncertain about the effectiveness of these programs.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9574" y="2858801"/>
            <a:ext cx="7342742" cy="6103655"/>
          </a:xfrm>
          <a:custGeom>
            <a:avLst/>
            <a:gdLst/>
            <a:ahLst/>
            <a:cxnLst/>
            <a:rect l="l" t="t" r="r" b="b"/>
            <a:pathLst>
              <a:path w="7342742" h="6103655">
                <a:moveTo>
                  <a:pt x="0" y="0"/>
                </a:moveTo>
                <a:lnTo>
                  <a:pt x="7342742" y="0"/>
                </a:lnTo>
                <a:lnTo>
                  <a:pt x="7342742" y="6103655"/>
                </a:lnTo>
                <a:lnTo>
                  <a:pt x="0" y="6103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49822" y="1019175"/>
            <a:ext cx="1178835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Heat Table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87979" y="3547646"/>
            <a:ext cx="5667569" cy="4037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9"/>
              </a:lnSpc>
            </a:pPr>
            <a:r>
              <a:rPr lang="en-US" sz="3426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The access to wellness programs does not reduce perceived risk.</a:t>
            </a:r>
          </a:p>
          <a:p>
            <a:pPr algn="ctr">
              <a:lnSpc>
                <a:spcPts val="4009"/>
              </a:lnSpc>
            </a:pPr>
            <a:endParaRPr lang="en-US" sz="3426" b="1">
              <a:solidFill>
                <a:srgbClr val="0C090A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marL="0" lvl="0" indent="0" algn="ctr">
              <a:lnSpc>
                <a:spcPts val="4009"/>
              </a:lnSpc>
            </a:pPr>
            <a:r>
              <a:rPr lang="en-US" sz="3426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Employees seem to still be uncertain about the effectiveness of these programs.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B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11859"/>
            <a:ext cx="9525239" cy="9346641"/>
          </a:xfrm>
          <a:custGeom>
            <a:avLst/>
            <a:gdLst/>
            <a:ahLst/>
            <a:cxnLst/>
            <a:rect l="l" t="t" r="r" b="b"/>
            <a:pathLst>
              <a:path w="9525239" h="9346641">
                <a:moveTo>
                  <a:pt x="0" y="0"/>
                </a:moveTo>
                <a:lnTo>
                  <a:pt x="9525239" y="0"/>
                </a:lnTo>
                <a:lnTo>
                  <a:pt x="9525239" y="9346640"/>
                </a:lnTo>
                <a:lnTo>
                  <a:pt x="0" y="9346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700064" y="1028700"/>
            <a:ext cx="8559236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59"/>
              </a:lnSpc>
              <a:spcBef>
                <a:spcPct val="0"/>
              </a:spcBef>
            </a:pPr>
            <a:r>
              <a:rPr lang="en-US" sz="8299" b="1" dirty="0">
                <a:solidFill>
                  <a:srgbClr val="0C090A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Help Eliminate the Stigma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31566" y="4031452"/>
            <a:ext cx="4496233" cy="522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Encourage Open Conversations</a:t>
            </a:r>
          </a:p>
          <a:p>
            <a:pPr algn="ctr">
              <a:lnSpc>
                <a:spcPts val="3806"/>
              </a:lnSpc>
            </a:pPr>
            <a:endParaRPr lang="en-US" sz="2718">
              <a:solidFill>
                <a:srgbClr val="0C090A"/>
              </a:solidFill>
              <a:latin typeface="Livvic"/>
              <a:ea typeface="Livvic"/>
              <a:cs typeface="Livvic"/>
              <a:sym typeface="Livvic"/>
            </a:endParaRPr>
          </a:p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Promote Education and Awareness</a:t>
            </a:r>
          </a:p>
          <a:p>
            <a:pPr algn="ctr">
              <a:lnSpc>
                <a:spcPts val="3806"/>
              </a:lnSpc>
            </a:pPr>
            <a:endParaRPr lang="en-US" sz="2718">
              <a:solidFill>
                <a:srgbClr val="0C090A"/>
              </a:solidFill>
              <a:latin typeface="Livvic"/>
              <a:ea typeface="Livvic"/>
              <a:cs typeface="Livvic"/>
              <a:sym typeface="Livvic"/>
            </a:endParaRPr>
          </a:p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Accurate Media Representation</a:t>
            </a:r>
          </a:p>
          <a:p>
            <a:pPr algn="ctr">
              <a:lnSpc>
                <a:spcPts val="3806"/>
              </a:lnSpc>
            </a:pPr>
            <a:endParaRPr lang="en-US" sz="2718">
              <a:solidFill>
                <a:srgbClr val="0C090A"/>
              </a:solidFill>
              <a:latin typeface="Livvic"/>
              <a:ea typeface="Livvic"/>
              <a:cs typeface="Livvic"/>
              <a:sym typeface="Livvic"/>
            </a:endParaRPr>
          </a:p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Support Mental Health Advocacy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B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64317"/>
            <a:ext cx="7615809" cy="8229600"/>
          </a:xfrm>
          <a:custGeom>
            <a:avLst/>
            <a:gdLst/>
            <a:ahLst/>
            <a:cxnLst/>
            <a:rect l="l" t="t" r="r" b="b"/>
            <a:pathLst>
              <a:path w="7615809" h="8229600">
                <a:moveTo>
                  <a:pt x="0" y="0"/>
                </a:moveTo>
                <a:lnTo>
                  <a:pt x="7615809" y="0"/>
                </a:lnTo>
                <a:lnTo>
                  <a:pt x="76158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0" y="1173842"/>
            <a:ext cx="7045549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Thank </a:t>
            </a:r>
          </a:p>
          <a:p>
            <a:pPr marL="0" lvl="0" indent="0" algn="ctr">
              <a:lnSpc>
                <a:spcPts val="12480"/>
              </a:lnSpc>
              <a:spcBef>
                <a:spcPct val="0"/>
              </a:spcBef>
            </a:pPr>
            <a:r>
              <a:rPr lang="en-US" sz="10400" b="1" dirty="0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847883"/>
            <a:ext cx="7286066" cy="1416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8" b="1" dirty="0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If you or someone you know needs mental health support, please consider the following resources: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97222" y="6766947"/>
            <a:ext cx="8739105" cy="236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8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National Alliance on Mental Illness (NAMI)</a:t>
            </a:r>
          </a:p>
          <a:p>
            <a:pPr algn="ctr">
              <a:lnSpc>
                <a:spcPts val="3806"/>
              </a:lnSpc>
            </a:pPr>
            <a:r>
              <a:rPr lang="en-US" sz="2718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Mental Health America (MHA)</a:t>
            </a:r>
          </a:p>
          <a:p>
            <a:pPr algn="ctr">
              <a:lnSpc>
                <a:spcPts val="3806"/>
              </a:lnSpc>
            </a:pPr>
            <a:r>
              <a:rPr lang="en-US" sz="2718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The Mighty</a:t>
            </a:r>
          </a:p>
          <a:p>
            <a:pPr algn="ctr">
              <a:lnSpc>
                <a:spcPts val="3806"/>
              </a:lnSpc>
            </a:pPr>
            <a:r>
              <a:rPr lang="en-US" sz="2718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Substance Abuse and Mental Health Services Administration (SAMHSA)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06593" y="3178848"/>
            <a:ext cx="10629013" cy="7108152"/>
          </a:xfrm>
          <a:custGeom>
            <a:avLst/>
            <a:gdLst/>
            <a:ahLst/>
            <a:cxnLst/>
            <a:rect l="l" t="t" r="r" b="b"/>
            <a:pathLst>
              <a:path w="10629013" h="7108152">
                <a:moveTo>
                  <a:pt x="0" y="0"/>
                </a:moveTo>
                <a:lnTo>
                  <a:pt x="10629012" y="0"/>
                </a:lnTo>
                <a:lnTo>
                  <a:pt x="10629012" y="7108152"/>
                </a:lnTo>
                <a:lnTo>
                  <a:pt x="0" y="71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8318820" cy="6679069"/>
            <a:chOff x="0" y="0"/>
            <a:chExt cx="11091760" cy="8905425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091760" cy="335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959"/>
                </a:lnSpc>
                <a:spcBef>
                  <a:spcPct val="0"/>
                </a:spcBef>
              </a:pPr>
              <a:r>
                <a:rPr lang="en-US" sz="8299" b="1" u="none" dirty="0">
                  <a:solidFill>
                    <a:srgbClr val="0C090A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What is </a:t>
              </a:r>
            </a:p>
            <a:p>
              <a:pPr marL="0" lvl="0" indent="0" algn="ctr">
                <a:lnSpc>
                  <a:spcPts val="9959"/>
                </a:lnSpc>
                <a:spcBef>
                  <a:spcPct val="0"/>
                </a:spcBef>
              </a:pPr>
              <a:r>
                <a:rPr lang="en-US" sz="8299" b="1" u="none" dirty="0">
                  <a:solidFill>
                    <a:srgbClr val="0C090A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Mental Health?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96074" y="3869240"/>
              <a:ext cx="7499613" cy="503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endParaRPr/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C090A"/>
                  </a:solidFill>
                  <a:latin typeface="Livvic"/>
                  <a:ea typeface="Livvic"/>
                  <a:cs typeface="Livvic"/>
                  <a:sym typeface="Livvic"/>
                </a:rPr>
                <a:t>Mental health refers to a person's emotional, psychological, and social well-being. It affects how individuals think, feel, and behave, influencing how they handle stress, relate to others, and make decisions.</a:t>
              </a:r>
            </a:p>
            <a:p>
              <a:pPr marL="0" lvl="0" indent="0" algn="ctr">
                <a:lnSpc>
                  <a:spcPts val="3779"/>
                </a:lnSpc>
                <a:spcBef>
                  <a:spcPct val="0"/>
                </a:spcBef>
              </a:pPr>
              <a:endParaRPr lang="en-US" sz="2699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6317" y="1546850"/>
            <a:ext cx="7387215" cy="7193300"/>
          </a:xfrm>
          <a:custGeom>
            <a:avLst/>
            <a:gdLst/>
            <a:ahLst/>
            <a:cxnLst/>
            <a:rect l="l" t="t" r="r" b="b"/>
            <a:pathLst>
              <a:path w="7387215" h="7193300">
                <a:moveTo>
                  <a:pt x="0" y="0"/>
                </a:moveTo>
                <a:lnTo>
                  <a:pt x="7387215" y="0"/>
                </a:lnTo>
                <a:lnTo>
                  <a:pt x="7387215" y="7193300"/>
                </a:lnTo>
                <a:lnTo>
                  <a:pt x="0" y="719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400299" y="1972336"/>
            <a:ext cx="7348299" cy="6342327"/>
            <a:chOff x="0" y="0"/>
            <a:chExt cx="9797732" cy="845643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797732" cy="480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480"/>
                </a:lnSpc>
                <a:spcBef>
                  <a:spcPct val="0"/>
                </a:spcBef>
              </a:pPr>
              <a:r>
                <a:rPr lang="en-US" sz="7900" b="1" u="none" dirty="0">
                  <a:solidFill>
                    <a:srgbClr val="0C090A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More Common than You Think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65173"/>
              <a:ext cx="8925081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u="none">
                  <a:solidFill>
                    <a:srgbClr val="0C090A"/>
                  </a:solidFill>
                  <a:latin typeface="Livvic Bold"/>
                  <a:ea typeface="Livvic Bold"/>
                  <a:cs typeface="Livvic Bold"/>
                  <a:sym typeface="Livvic Bold"/>
                </a:rPr>
                <a:t>1 in 5 adults experienced a mental health concern in the past year.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13691"/>
              <a:ext cx="8925081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C090A"/>
                  </a:solidFill>
                  <a:latin typeface="Livvic"/>
                  <a:ea typeface="Livvic"/>
                  <a:cs typeface="Livvic"/>
                  <a:sym typeface="Livvic"/>
                </a:rPr>
                <a:t>Mental health can fluctuate due to factors like life experiences, trauma, genetics, and biological factors.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7524940" cy="8229600"/>
          </a:xfrm>
          <a:custGeom>
            <a:avLst/>
            <a:gdLst/>
            <a:ahLst/>
            <a:cxnLst/>
            <a:rect l="l" t="t" r="r" b="b"/>
            <a:pathLst>
              <a:path w="7524940" h="8229600">
                <a:moveTo>
                  <a:pt x="0" y="0"/>
                </a:moveTo>
                <a:lnTo>
                  <a:pt x="7524940" y="0"/>
                </a:lnTo>
                <a:lnTo>
                  <a:pt x="75249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911001" y="860738"/>
            <a:ext cx="7792279" cy="362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80"/>
              </a:lnSpc>
              <a:spcBef>
                <a:spcPct val="0"/>
              </a:spcBef>
            </a:pPr>
            <a:r>
              <a:rPr lang="en-US" sz="7900" b="1" dirty="0">
                <a:solidFill>
                  <a:srgbClr val="0C090A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How does work impact mental health?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11001" y="4880288"/>
            <a:ext cx="66938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Positive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11001" y="5420056"/>
            <a:ext cx="6693811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Sense of Purpose &amp; Achievement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Social Connections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Financial Stability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11001" y="7056120"/>
            <a:ext cx="66938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Negative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11001" y="7595235"/>
            <a:ext cx="6693811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Stress &amp; Burn-Out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Work-Life Imbalance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Job Insecurity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Toxic Work Environment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58381" y="614880"/>
            <a:ext cx="8200919" cy="9057239"/>
          </a:xfrm>
          <a:custGeom>
            <a:avLst/>
            <a:gdLst/>
            <a:ahLst/>
            <a:cxnLst/>
            <a:rect l="l" t="t" r="r" b="b"/>
            <a:pathLst>
              <a:path w="8200919" h="9057239">
                <a:moveTo>
                  <a:pt x="0" y="0"/>
                </a:moveTo>
                <a:lnTo>
                  <a:pt x="8200919" y="0"/>
                </a:lnTo>
                <a:lnTo>
                  <a:pt x="8200919" y="9057240"/>
                </a:lnTo>
                <a:lnTo>
                  <a:pt x="0" y="905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08718" y="440329"/>
            <a:ext cx="6303725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59"/>
              </a:lnSpc>
              <a:spcBef>
                <a:spcPct val="0"/>
              </a:spcBef>
            </a:pPr>
            <a:r>
              <a:rPr lang="en-US" sz="8299" b="1" u="none" dirty="0">
                <a:solidFill>
                  <a:srgbClr val="0C090A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Learning 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608505"/>
            <a:ext cx="6863762" cy="564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931" lvl="1" indent="-249966" algn="l">
              <a:lnSpc>
                <a:spcPts val="3241"/>
              </a:lnSpc>
              <a:buFont typeface="Arial"/>
              <a:buChar char="•"/>
            </a:pPr>
            <a:r>
              <a:rPr lang="en-US" sz="2315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What is the relationship between employer-provided mental health benefits and employees' willingness to discuss mental health?</a:t>
            </a:r>
          </a:p>
          <a:p>
            <a:pPr algn="l">
              <a:lnSpc>
                <a:spcPts val="3241"/>
              </a:lnSpc>
            </a:pPr>
            <a:endParaRPr lang="en-US" sz="2315" dirty="0">
              <a:solidFill>
                <a:srgbClr val="0C090A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99931" lvl="1" indent="-249966" algn="l">
              <a:lnSpc>
                <a:spcPts val="3241"/>
              </a:lnSpc>
              <a:buFont typeface="Arial"/>
              <a:buChar char="•"/>
            </a:pPr>
            <a:r>
              <a:rPr lang="en-US" sz="2315" u="none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How do demographic factors influence the likelihood of seeking mental health treatment?</a:t>
            </a:r>
          </a:p>
          <a:p>
            <a:pPr algn="l">
              <a:lnSpc>
                <a:spcPts val="3241"/>
              </a:lnSpc>
            </a:pPr>
            <a:endParaRPr lang="en-US" sz="2315" u="none" dirty="0">
              <a:solidFill>
                <a:srgbClr val="0C090A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99931" lvl="1" indent="-249966" algn="l">
              <a:lnSpc>
                <a:spcPts val="3241"/>
              </a:lnSpc>
              <a:buFont typeface="Arial"/>
              <a:buChar char="•"/>
            </a:pPr>
            <a:r>
              <a:rPr lang="en-US" sz="2315" u="none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What are the perceived risks of discussing mental health issues at work?</a:t>
            </a:r>
          </a:p>
          <a:p>
            <a:pPr algn="l">
              <a:lnSpc>
                <a:spcPts val="3241"/>
              </a:lnSpc>
            </a:pPr>
            <a:endParaRPr lang="en-US" sz="2315" u="none" dirty="0">
              <a:solidFill>
                <a:srgbClr val="0C090A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499931" lvl="1" indent="-249966" algn="l">
              <a:lnSpc>
                <a:spcPts val="3241"/>
              </a:lnSpc>
              <a:buFont typeface="Arial"/>
              <a:buChar char="•"/>
            </a:pPr>
            <a:r>
              <a:rPr lang="en-US" sz="2315" u="none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How does remote work or the number of employees in a company impact attitudes toward mental health treatment?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08769"/>
            <a:ext cx="7898701" cy="5983266"/>
          </a:xfrm>
          <a:custGeom>
            <a:avLst/>
            <a:gdLst/>
            <a:ahLst/>
            <a:cxnLst/>
            <a:rect l="l" t="t" r="r" b="b"/>
            <a:pathLst>
              <a:path w="7898701" h="5983266">
                <a:moveTo>
                  <a:pt x="0" y="0"/>
                </a:moveTo>
                <a:lnTo>
                  <a:pt x="7898701" y="0"/>
                </a:lnTo>
                <a:lnTo>
                  <a:pt x="7898701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88509" y="3308769"/>
            <a:ext cx="7870791" cy="5949531"/>
          </a:xfrm>
          <a:custGeom>
            <a:avLst/>
            <a:gdLst/>
            <a:ahLst/>
            <a:cxnLst/>
            <a:rect l="l" t="t" r="r" b="b"/>
            <a:pathLst>
              <a:path w="7870791" h="5949531">
                <a:moveTo>
                  <a:pt x="0" y="0"/>
                </a:moveTo>
                <a:lnTo>
                  <a:pt x="7870791" y="0"/>
                </a:lnTo>
                <a:lnTo>
                  <a:pt x="7870791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9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176270" y="461198"/>
            <a:ext cx="15935461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Mental Health Benefits </a:t>
            </a:r>
          </a:p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Offered by Employer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248275"/>
            <a:ext cx="6501368" cy="4892279"/>
          </a:xfrm>
          <a:custGeom>
            <a:avLst/>
            <a:gdLst/>
            <a:ahLst/>
            <a:cxnLst/>
            <a:rect l="l" t="t" r="r" b="b"/>
            <a:pathLst>
              <a:path w="6501368" h="4892279">
                <a:moveTo>
                  <a:pt x="0" y="0"/>
                </a:moveTo>
                <a:lnTo>
                  <a:pt x="6501368" y="0"/>
                </a:lnTo>
                <a:lnTo>
                  <a:pt x="6501368" y="4892279"/>
                </a:lnTo>
                <a:lnTo>
                  <a:pt x="0" y="489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34049"/>
            <a:ext cx="6501368" cy="4968765"/>
          </a:xfrm>
          <a:custGeom>
            <a:avLst/>
            <a:gdLst/>
            <a:ahLst/>
            <a:cxnLst/>
            <a:rect l="l" t="t" r="r" b="b"/>
            <a:pathLst>
              <a:path w="6501368" h="4968765">
                <a:moveTo>
                  <a:pt x="0" y="0"/>
                </a:moveTo>
                <a:lnTo>
                  <a:pt x="6501368" y="0"/>
                </a:lnTo>
                <a:lnTo>
                  <a:pt x="6501368" y="4968765"/>
                </a:lnTo>
                <a:lnTo>
                  <a:pt x="0" y="4968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877671" y="4224793"/>
            <a:ext cx="9657116" cy="5552842"/>
          </a:xfrm>
          <a:custGeom>
            <a:avLst/>
            <a:gdLst/>
            <a:ahLst/>
            <a:cxnLst/>
            <a:rect l="l" t="t" r="r" b="b"/>
            <a:pathLst>
              <a:path w="9657116" h="5552842">
                <a:moveTo>
                  <a:pt x="0" y="0"/>
                </a:moveTo>
                <a:lnTo>
                  <a:pt x="9657117" y="0"/>
                </a:lnTo>
                <a:lnTo>
                  <a:pt x="9657117" y="5552841"/>
                </a:lnTo>
                <a:lnTo>
                  <a:pt x="0" y="5552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153159" y="343133"/>
            <a:ext cx="9106141" cy="34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Care Options</a:t>
            </a:r>
          </a:p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Offered by Employer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73636" y="5261958"/>
            <a:ext cx="8065187" cy="342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Employee Assistance Programs (EAPs)</a:t>
            </a:r>
          </a:p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Telehealth Services</a:t>
            </a:r>
          </a:p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Paid Mental Health Days</a:t>
            </a:r>
          </a:p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Flexible Work Arrangements</a:t>
            </a:r>
          </a:p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Parental and Family Care Support</a:t>
            </a:r>
          </a:p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Peer Support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8353" y="148840"/>
            <a:ext cx="6430947" cy="4845819"/>
          </a:xfrm>
          <a:custGeom>
            <a:avLst/>
            <a:gdLst/>
            <a:ahLst/>
            <a:cxnLst/>
            <a:rect l="l" t="t" r="r" b="b"/>
            <a:pathLst>
              <a:path w="6430947" h="4845819">
                <a:moveTo>
                  <a:pt x="0" y="0"/>
                </a:moveTo>
                <a:lnTo>
                  <a:pt x="6430947" y="0"/>
                </a:lnTo>
                <a:lnTo>
                  <a:pt x="6430947" y="4845820"/>
                </a:lnTo>
                <a:lnTo>
                  <a:pt x="0" y="4845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28353" y="5162215"/>
            <a:ext cx="6430947" cy="4975945"/>
          </a:xfrm>
          <a:custGeom>
            <a:avLst/>
            <a:gdLst/>
            <a:ahLst/>
            <a:cxnLst/>
            <a:rect l="l" t="t" r="r" b="b"/>
            <a:pathLst>
              <a:path w="6430947" h="4975945">
                <a:moveTo>
                  <a:pt x="0" y="0"/>
                </a:moveTo>
                <a:lnTo>
                  <a:pt x="6430947" y="0"/>
                </a:lnTo>
                <a:lnTo>
                  <a:pt x="6430947" y="4975945"/>
                </a:lnTo>
                <a:lnTo>
                  <a:pt x="0" y="497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5038" y="340361"/>
            <a:ext cx="10367021" cy="20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2"/>
              </a:lnSpc>
            </a:pPr>
            <a:r>
              <a:rPr lang="en-US" sz="6752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Wellness Program </a:t>
            </a:r>
          </a:p>
          <a:p>
            <a:pPr marL="0" lvl="0" indent="0" algn="ctr">
              <a:lnSpc>
                <a:spcPts val="8102"/>
              </a:lnSpc>
              <a:spcBef>
                <a:spcPct val="0"/>
              </a:spcBef>
            </a:pPr>
            <a:r>
              <a:rPr lang="en-US" sz="6752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Offered by Employer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3341" y="2877853"/>
            <a:ext cx="8530416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A set of initiatives and activities provided by employers to promote and support the health and well-being of their employees</a:t>
            </a:r>
          </a:p>
        </p:txBody>
      </p:sp>
      <p:sp>
        <p:nvSpPr>
          <p:cNvPr id="6" name="Freeform 6"/>
          <p:cNvSpPr/>
          <p:nvPr/>
        </p:nvSpPr>
        <p:spPr>
          <a:xfrm>
            <a:off x="619991" y="4362739"/>
            <a:ext cx="9657116" cy="5552842"/>
          </a:xfrm>
          <a:custGeom>
            <a:avLst/>
            <a:gdLst/>
            <a:ahLst/>
            <a:cxnLst/>
            <a:rect l="l" t="t" r="r" b="b"/>
            <a:pathLst>
              <a:path w="9657116" h="5552842">
                <a:moveTo>
                  <a:pt x="0" y="0"/>
                </a:moveTo>
                <a:lnTo>
                  <a:pt x="9657116" y="0"/>
                </a:lnTo>
                <a:lnTo>
                  <a:pt x="9657116" y="5552841"/>
                </a:lnTo>
                <a:lnTo>
                  <a:pt x="0" y="5552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15955" y="5399904"/>
            <a:ext cx="8065187" cy="3421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Health Screenings</a:t>
            </a:r>
          </a:p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Fitness Programs: On-site gyms, yoga classes, discounted memberships</a:t>
            </a:r>
          </a:p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Nutrition Programs</a:t>
            </a:r>
          </a:p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Smoking Cessation Programs</a:t>
            </a:r>
          </a:p>
          <a:p>
            <a:pPr marL="710454" lvl="1" indent="-355227" algn="l">
              <a:lnSpc>
                <a:spcPts val="4606"/>
              </a:lnSpc>
              <a:buFont typeface="Arial"/>
              <a:buChar char="•"/>
            </a:pPr>
            <a:r>
              <a:rPr lang="en-US" sz="3290" dirty="0">
                <a:solidFill>
                  <a:srgbClr val="0C090A"/>
                </a:solidFill>
                <a:latin typeface="Livvic"/>
                <a:ea typeface="Livvic"/>
                <a:cs typeface="Livvic"/>
                <a:sym typeface="Livvic"/>
              </a:rPr>
              <a:t>Weight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7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65649">
            <a:off x="12501644" y="7163679"/>
            <a:ext cx="8849480" cy="5519863"/>
          </a:xfrm>
          <a:custGeom>
            <a:avLst/>
            <a:gdLst/>
            <a:ahLst/>
            <a:cxnLst/>
            <a:rect l="l" t="t" r="r" b="b"/>
            <a:pathLst>
              <a:path w="8849480" h="5519863">
                <a:moveTo>
                  <a:pt x="0" y="0"/>
                </a:moveTo>
                <a:lnTo>
                  <a:pt x="8849480" y="0"/>
                </a:lnTo>
                <a:lnTo>
                  <a:pt x="8849480" y="5519863"/>
                </a:lnTo>
                <a:lnTo>
                  <a:pt x="0" y="5519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50312">
            <a:off x="-3103841" y="-1479956"/>
            <a:ext cx="7468819" cy="4658676"/>
          </a:xfrm>
          <a:custGeom>
            <a:avLst/>
            <a:gdLst/>
            <a:ahLst/>
            <a:cxnLst/>
            <a:rect l="l" t="t" r="r" b="b"/>
            <a:pathLst>
              <a:path w="7468819" h="4658676">
                <a:moveTo>
                  <a:pt x="0" y="0"/>
                </a:moveTo>
                <a:lnTo>
                  <a:pt x="7468818" y="0"/>
                </a:lnTo>
                <a:lnTo>
                  <a:pt x="7468818" y="4658676"/>
                </a:lnTo>
                <a:lnTo>
                  <a:pt x="0" y="465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6079" y="3394431"/>
            <a:ext cx="17295841" cy="6529180"/>
          </a:xfrm>
          <a:custGeom>
            <a:avLst/>
            <a:gdLst/>
            <a:ahLst/>
            <a:cxnLst/>
            <a:rect l="l" t="t" r="r" b="b"/>
            <a:pathLst>
              <a:path w="17295841" h="6529180">
                <a:moveTo>
                  <a:pt x="0" y="0"/>
                </a:moveTo>
                <a:lnTo>
                  <a:pt x="17295842" y="0"/>
                </a:lnTo>
                <a:lnTo>
                  <a:pt x="17295842" y="6529180"/>
                </a:lnTo>
                <a:lnTo>
                  <a:pt x="0" y="6529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927115" y="1198269"/>
            <a:ext cx="2360885" cy="2304814"/>
          </a:xfrm>
          <a:custGeom>
            <a:avLst/>
            <a:gdLst/>
            <a:ahLst/>
            <a:cxnLst/>
            <a:rect l="l" t="t" r="r" b="b"/>
            <a:pathLst>
              <a:path w="2360885" h="2304814">
                <a:moveTo>
                  <a:pt x="0" y="0"/>
                </a:moveTo>
                <a:lnTo>
                  <a:pt x="2360885" y="0"/>
                </a:lnTo>
                <a:lnTo>
                  <a:pt x="2360885" y="2304814"/>
                </a:lnTo>
                <a:lnTo>
                  <a:pt x="0" y="2304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6079" y="426626"/>
            <a:ext cx="1960851" cy="2438705"/>
          </a:xfrm>
          <a:custGeom>
            <a:avLst/>
            <a:gdLst/>
            <a:ahLst/>
            <a:cxnLst/>
            <a:rect l="l" t="t" r="r" b="b"/>
            <a:pathLst>
              <a:path w="1960851" h="2438705">
                <a:moveTo>
                  <a:pt x="0" y="0"/>
                </a:moveTo>
                <a:lnTo>
                  <a:pt x="1960851" y="0"/>
                </a:lnTo>
                <a:lnTo>
                  <a:pt x="1960851" y="2438705"/>
                </a:lnTo>
                <a:lnTo>
                  <a:pt x="0" y="2438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23839" y="426626"/>
            <a:ext cx="15935461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 b="1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Geographical Impact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4367" y="2293526"/>
            <a:ext cx="8530416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C090A"/>
                </a:solidFill>
                <a:latin typeface="Livvic Bold"/>
                <a:ea typeface="Livvic Bold"/>
                <a:cs typeface="Livvic Bold"/>
                <a:sym typeface="Livvic Bold"/>
              </a:rPr>
              <a:t>Results by Country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509</Words>
  <Application>Microsoft Macintosh PowerPoint</Application>
  <PresentationFormat>Custom</PresentationFormat>
  <Paragraphs>92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Livvic</vt:lpstr>
      <vt:lpstr>Neue Einstellung Bold</vt:lpstr>
      <vt:lpstr>Calibri</vt:lpstr>
      <vt:lpstr>Livvic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in the Workplace - Project 1</dc:title>
  <cp:lastModifiedBy>Karlee Crose</cp:lastModifiedBy>
  <cp:revision>2</cp:revision>
  <dcterms:created xsi:type="dcterms:W3CDTF">2006-08-16T00:00:00Z</dcterms:created>
  <dcterms:modified xsi:type="dcterms:W3CDTF">2024-10-22T18:10:15Z</dcterms:modified>
  <dc:identifier>DAGTyY-hsc4</dc:identifier>
</cp:coreProperties>
</file>